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94" r:id="rId2"/>
    <p:sldId id="278" r:id="rId3"/>
    <p:sldId id="284" r:id="rId4"/>
    <p:sldId id="286" r:id="rId5"/>
    <p:sldId id="280" r:id="rId6"/>
    <p:sldId id="281" r:id="rId7"/>
    <p:sldId id="282" r:id="rId8"/>
    <p:sldId id="283" r:id="rId9"/>
    <p:sldId id="287" r:id="rId10"/>
    <p:sldId id="293" r:id="rId11"/>
    <p:sldId id="292" r:id="rId12"/>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zley-Anne Hanna" initials="LAH" lastIdx="10" clrIdx="0">
    <p:extLst>
      <p:ext uri="{19B8F6BF-5375-455C-9EA6-DF929625EA0E}">
        <p15:presenceInfo xmlns:p15="http://schemas.microsoft.com/office/powerpoint/2012/main" userId="Lezley-Anne Hanna" providerId="None"/>
      </p:ext>
    </p:extLst>
  </p:cmAuthor>
  <p:cmAuthor id="2" name="Joanna Dowd" initials="JD" lastIdx="11" clrIdx="1">
    <p:extLst>
      <p:ext uri="{19B8F6BF-5375-455C-9EA6-DF929625EA0E}">
        <p15:presenceInfo xmlns:p15="http://schemas.microsoft.com/office/powerpoint/2012/main" userId="6804fb46b2449c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AC10"/>
    <a:srgbClr val="054F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69" autoAdjust="0"/>
    <p:restoredTop sz="65620" autoAdjust="0"/>
  </p:normalViewPr>
  <p:slideViewPr>
    <p:cSldViewPr snapToGrid="0">
      <p:cViewPr varScale="1">
        <p:scale>
          <a:sx n="66" d="100"/>
          <a:sy n="66" d="100"/>
        </p:scale>
        <p:origin x="464" y="176"/>
      </p:cViewPr>
      <p:guideLst/>
    </p:cSldViewPr>
  </p:slideViewPr>
  <p:notesTextViewPr>
    <p:cViewPr>
      <p:scale>
        <a:sx n="1" d="1"/>
        <a:sy n="1" d="1"/>
      </p:scale>
      <p:origin x="0" y="0"/>
    </p:cViewPr>
  </p:notesText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E50C9B-3F5E-4591-A197-1C56253B255D}"/>
              </a:ext>
            </a:extLst>
          </p:cNvPr>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A146A59-A096-49FA-84A4-B284B230196F}"/>
              </a:ext>
            </a:extLst>
          </p:cNvPr>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fld id="{70C54D50-7F68-4891-8A5F-F2FA023DF82D}" type="datetimeFigureOut">
              <a:rPr lang="en-GB" smtClean="0"/>
              <a:t>31/10/2021</a:t>
            </a:fld>
            <a:endParaRPr lang="en-GB"/>
          </a:p>
        </p:txBody>
      </p:sp>
      <p:sp>
        <p:nvSpPr>
          <p:cNvPr id="4" name="Footer Placeholder 3">
            <a:extLst>
              <a:ext uri="{FF2B5EF4-FFF2-40B4-BE49-F238E27FC236}">
                <a16:creationId xmlns:a16="http://schemas.microsoft.com/office/drawing/2014/main" id="{E9B87F23-4BA5-46C0-AC55-231ACE4431ED}"/>
              </a:ext>
            </a:extLst>
          </p:cNvPr>
          <p:cNvSpPr>
            <a:spLocks noGrp="1"/>
          </p:cNvSpPr>
          <p:nvPr>
            <p:ph type="ftr" sz="quarter" idx="2"/>
          </p:nvPr>
        </p:nvSpPr>
        <p:spPr>
          <a:xfrm>
            <a:off x="0" y="9447213"/>
            <a:ext cx="29718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DACF2F2-D010-4DBB-8253-EEDA8DE77625}"/>
              </a:ext>
            </a:extLst>
          </p:cNvPr>
          <p:cNvSpPr>
            <a:spLocks noGrp="1"/>
          </p:cNvSpPr>
          <p:nvPr>
            <p:ph type="sldNum" sz="quarter" idx="3"/>
          </p:nvPr>
        </p:nvSpPr>
        <p:spPr>
          <a:xfrm>
            <a:off x="3884613" y="9447213"/>
            <a:ext cx="2971800" cy="498475"/>
          </a:xfrm>
          <a:prstGeom prst="rect">
            <a:avLst/>
          </a:prstGeom>
        </p:spPr>
        <p:txBody>
          <a:bodyPr vert="horz" lIns="91440" tIns="45720" rIns="91440" bIns="45720" rtlCol="0" anchor="b"/>
          <a:lstStyle>
            <a:lvl1pPr algn="r">
              <a:defRPr sz="1200"/>
            </a:lvl1pPr>
          </a:lstStyle>
          <a:p>
            <a:fld id="{B4D1B3D1-6D9F-4651-A044-3BDCAD914843}" type="slidenum">
              <a:rPr lang="en-GB" smtClean="0"/>
              <a:t>‹#›</a:t>
            </a:fld>
            <a:endParaRPr lang="en-GB"/>
          </a:p>
        </p:txBody>
      </p:sp>
    </p:spTree>
    <p:extLst>
      <p:ext uri="{BB962C8B-B14F-4D97-AF65-F5344CB8AC3E}">
        <p14:creationId xmlns:p14="http://schemas.microsoft.com/office/powerpoint/2010/main" val="1145914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8475"/>
          </a:xfrm>
          <a:prstGeom prst="rect">
            <a:avLst/>
          </a:prstGeom>
        </p:spPr>
        <p:txBody>
          <a:bodyPr vert="horz" lIns="91440" tIns="45720" rIns="91440" bIns="45720" rtlCol="0"/>
          <a:lstStyle>
            <a:lvl1pPr algn="r">
              <a:defRPr sz="1200"/>
            </a:lvl1pPr>
          </a:lstStyle>
          <a:p>
            <a:fld id="{0517D16C-00B0-4511-AB09-C0F8CD4E2CF1}" type="datetimeFigureOut">
              <a:rPr lang="en-GB" smtClean="0"/>
              <a:t>31/10/2021</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13"/>
            <a:ext cx="5486400" cy="39163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7213"/>
            <a:ext cx="29718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7213"/>
            <a:ext cx="2971800" cy="498475"/>
          </a:xfrm>
          <a:prstGeom prst="rect">
            <a:avLst/>
          </a:prstGeom>
        </p:spPr>
        <p:txBody>
          <a:bodyPr vert="horz" lIns="91440" tIns="45720" rIns="91440" bIns="45720" rtlCol="0" anchor="b"/>
          <a:lstStyle>
            <a:lvl1pPr algn="r">
              <a:defRPr sz="1200"/>
            </a:lvl1pPr>
          </a:lstStyle>
          <a:p>
            <a:fld id="{FE9E85CB-C68A-4775-97B0-57F9D8096EB1}" type="slidenum">
              <a:rPr lang="en-GB" smtClean="0"/>
              <a:t>‹#›</a:t>
            </a:fld>
            <a:endParaRPr lang="en-GB"/>
          </a:p>
        </p:txBody>
      </p:sp>
    </p:spTree>
    <p:extLst>
      <p:ext uri="{BB962C8B-B14F-4D97-AF65-F5344CB8AC3E}">
        <p14:creationId xmlns:p14="http://schemas.microsoft.com/office/powerpoint/2010/main" val="36960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E85CB-C68A-4775-97B0-57F9D8096EB1}" type="slidenum">
              <a:rPr lang="en-GB" smtClean="0"/>
              <a:t>1</a:t>
            </a:fld>
            <a:endParaRPr lang="en-GB"/>
          </a:p>
        </p:txBody>
      </p:sp>
    </p:spTree>
    <p:extLst>
      <p:ext uri="{BB962C8B-B14F-4D97-AF65-F5344CB8AC3E}">
        <p14:creationId xmlns:p14="http://schemas.microsoft.com/office/powerpoint/2010/main" val="1915280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emphasises one way to make sure you take your medicine safely, is by using the correct dosage measurement when taking a liquid medicine, like paracetamol. </a:t>
            </a:r>
          </a:p>
          <a:p>
            <a:endParaRPr lang="en-GB" dirty="0"/>
          </a:p>
          <a:p>
            <a:r>
              <a:rPr lang="en-GB" dirty="0"/>
              <a:t>Ask the children do they recognise any of the dosage measurements? Explain that you should use a medicine spoon as it will give the correct amount of medicine.</a:t>
            </a:r>
          </a:p>
        </p:txBody>
      </p:sp>
      <p:sp>
        <p:nvSpPr>
          <p:cNvPr id="4" name="Slide Number Placeholder 3"/>
          <p:cNvSpPr>
            <a:spLocks noGrp="1"/>
          </p:cNvSpPr>
          <p:nvPr>
            <p:ph type="sldNum" sz="quarter" idx="5"/>
          </p:nvPr>
        </p:nvSpPr>
        <p:spPr/>
        <p:txBody>
          <a:bodyPr/>
          <a:lstStyle/>
          <a:p>
            <a:fld id="{FE9E85CB-C68A-4775-97B0-57F9D8096EB1}" type="slidenum">
              <a:rPr lang="en-GB" smtClean="0"/>
              <a:t>10</a:t>
            </a:fld>
            <a:endParaRPr lang="en-GB"/>
          </a:p>
        </p:txBody>
      </p:sp>
    </p:spTree>
    <p:extLst>
      <p:ext uri="{BB962C8B-B14F-4D97-AF65-F5344CB8AC3E}">
        <p14:creationId xmlns:p14="http://schemas.microsoft.com/office/powerpoint/2010/main" val="2625079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Know-Check-Ask is part of the ‘Medication Without Harm’ campaign that highlights that everyone has a role to play in medication safety. The message is simple: before you prescribe, dispense or take medicine make sure you know about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three simple steps children, along with their parent/guardian/carer or significant other, can take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Know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Check that you are using the right medication in the right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Ask a healthcare professional, such as your doctor, nurse or pharmacist, if you are not 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message is that lots of people will require medication at some point in their lives, and by taking these steps it will ensure they take their medicines safely.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Though part of the video is directed at health professionals, the simple message of ‘Know-Check-Ask’ will start to help children understand their role in using their medication safely. </a:t>
            </a:r>
          </a:p>
        </p:txBody>
      </p:sp>
      <p:sp>
        <p:nvSpPr>
          <p:cNvPr id="4" name="Slide Number Placeholder 3"/>
          <p:cNvSpPr>
            <a:spLocks noGrp="1"/>
          </p:cNvSpPr>
          <p:nvPr>
            <p:ph type="sldNum" sz="quarter" idx="5"/>
          </p:nvPr>
        </p:nvSpPr>
        <p:spPr/>
        <p:txBody>
          <a:bodyPr/>
          <a:lstStyle/>
          <a:p>
            <a:fld id="{FE9E85CB-C68A-4775-97B0-57F9D8096EB1}" type="slidenum">
              <a:rPr lang="en-GB" smtClean="0"/>
              <a:t>11</a:t>
            </a:fld>
            <a:endParaRPr lang="en-GB"/>
          </a:p>
        </p:txBody>
      </p:sp>
    </p:spTree>
    <p:extLst>
      <p:ext uri="{BB962C8B-B14F-4D97-AF65-F5344CB8AC3E}">
        <p14:creationId xmlns:p14="http://schemas.microsoft.com/office/powerpoint/2010/main" val="339373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 Our Health Services Rainbow helps children understand this continuum of care, from self-care to emergency care, visually represented through the rainbow colours.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different colours of the rainbow represent different health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People who provide health services are known as health professionals e.g. doctor, pharmacist, nurse, paramedic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Sometimes you need help from a health professional, such as a pharmacist, when you are unwell and other times you get better through self-care at home if you have a common illnesses such as a cold.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Pharmacists are experts in managing common illnesses and are trained to know when something might be more serious. You can also ask your pharmacist for advice.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green on the rainbow represents the pharmacy, which is the focus of this presentation.</a:t>
            </a:r>
          </a:p>
        </p:txBody>
      </p:sp>
      <p:sp>
        <p:nvSpPr>
          <p:cNvPr id="4" name="Slide Number Placeholder 3"/>
          <p:cNvSpPr>
            <a:spLocks noGrp="1"/>
          </p:cNvSpPr>
          <p:nvPr>
            <p:ph type="sldNum" sz="quarter" idx="5"/>
          </p:nvPr>
        </p:nvSpPr>
        <p:spPr/>
        <p:txBody>
          <a:bodyPr/>
          <a:lstStyle/>
          <a:p>
            <a:fld id="{FE9E85CB-C68A-4775-97B0-57F9D8096EB1}" type="slidenum">
              <a:rPr lang="en-GB" smtClean="0"/>
              <a:t>2</a:t>
            </a:fld>
            <a:endParaRPr lang="en-GB"/>
          </a:p>
        </p:txBody>
      </p:sp>
    </p:spTree>
    <p:extLst>
      <p:ext uri="{BB962C8B-B14F-4D97-AF65-F5344CB8AC3E}">
        <p14:creationId xmlns:p14="http://schemas.microsoft.com/office/powerpoint/2010/main" val="33606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These are five examples of some common childhood illnesses in Northern Ireland.</a:t>
            </a:r>
          </a:p>
          <a:p>
            <a:r>
              <a:rPr lang="en-GB"/>
              <a:t>Can </a:t>
            </a:r>
            <a:r>
              <a:rPr lang="en-GB" dirty="0"/>
              <a:t>the children recognise the different illnesses?</a:t>
            </a:r>
          </a:p>
          <a:p>
            <a:endParaRPr lang="en-GB" dirty="0"/>
          </a:p>
        </p:txBody>
      </p:sp>
      <p:sp>
        <p:nvSpPr>
          <p:cNvPr id="4" name="Slide Number Placeholder 3"/>
          <p:cNvSpPr>
            <a:spLocks noGrp="1"/>
          </p:cNvSpPr>
          <p:nvPr>
            <p:ph type="sldNum" sz="quarter" idx="5"/>
          </p:nvPr>
        </p:nvSpPr>
        <p:spPr/>
        <p:txBody>
          <a:bodyPr/>
          <a:lstStyle/>
          <a:p>
            <a:fld id="{FE9E85CB-C68A-4775-97B0-57F9D8096EB1}" type="slidenum">
              <a:rPr lang="en-GB" smtClean="0"/>
              <a:t>3</a:t>
            </a:fld>
            <a:endParaRPr lang="en-GB"/>
          </a:p>
        </p:txBody>
      </p:sp>
    </p:spTree>
    <p:extLst>
      <p:ext uri="{BB962C8B-B14F-4D97-AF65-F5344CB8AC3E}">
        <p14:creationId xmlns:p14="http://schemas.microsoft.com/office/powerpoint/2010/main" val="266164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treatment of common illnesses, such as sore throat, is often by self-care (blue on Our Health Services Rainbow) or with the help of the pharmacist (green on Our Health Services Rainbow). Pharmacists are trained to help treat common illnesses or can advise you to see a GP (yellow on the Our Health Services Rainbow). If you are not sure whether you can manage your illness by self-care, please seek advice from the pharmacist.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Blue on the Our Health Services Rainbow (self-care) is your family (parents/guardians/carers and significant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Green on the Our Health Services Rainbow is your pharmacist.</a:t>
            </a:r>
          </a:p>
          <a:p>
            <a:endParaRPr lang="en-GB" dirty="0"/>
          </a:p>
        </p:txBody>
      </p:sp>
      <p:sp>
        <p:nvSpPr>
          <p:cNvPr id="4" name="Slide Number Placeholder 3"/>
          <p:cNvSpPr>
            <a:spLocks noGrp="1"/>
          </p:cNvSpPr>
          <p:nvPr>
            <p:ph type="sldNum" sz="quarter" idx="5"/>
          </p:nvPr>
        </p:nvSpPr>
        <p:spPr/>
        <p:txBody>
          <a:bodyPr/>
          <a:lstStyle/>
          <a:p>
            <a:fld id="{FE9E85CB-C68A-4775-97B0-57F9D8096EB1}" type="slidenum">
              <a:rPr lang="en-GB" smtClean="0"/>
              <a:t>4</a:t>
            </a:fld>
            <a:endParaRPr lang="en-GB"/>
          </a:p>
        </p:txBody>
      </p:sp>
    </p:spTree>
    <p:extLst>
      <p:ext uri="{BB962C8B-B14F-4D97-AF65-F5344CB8AC3E}">
        <p14:creationId xmlns:p14="http://schemas.microsoft.com/office/powerpoint/2010/main" val="961933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Pharmacists work in many places. This slide shows the most common places children may have met a pharmacist: </a:t>
            </a:r>
          </a:p>
          <a:p>
            <a:pPr marL="171450" indent="-171450">
              <a:buFont typeface="Arial" panose="020B0604020202020204" pitchFamily="34" charset="0"/>
              <a:buChar char="•"/>
            </a:pPr>
            <a:r>
              <a:rPr lang="en-GB" dirty="0"/>
              <a:t>Community pharmacy</a:t>
            </a:r>
          </a:p>
          <a:p>
            <a:pPr marL="171450" indent="-171450">
              <a:buFont typeface="Arial" panose="020B0604020202020204" pitchFamily="34" charset="0"/>
              <a:buChar char="•"/>
            </a:pPr>
            <a:r>
              <a:rPr lang="en-GB" dirty="0"/>
              <a:t>GP Practice</a:t>
            </a:r>
          </a:p>
          <a:p>
            <a:pPr marL="171450" indent="-171450">
              <a:buFont typeface="Arial" panose="020B0604020202020204" pitchFamily="34" charset="0"/>
              <a:buChar char="•"/>
            </a:pPr>
            <a:r>
              <a:rPr lang="en-GB" dirty="0"/>
              <a:t>a hospital.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Pharmacists in Northern Ireland also work in an industry setting;</a:t>
            </a:r>
            <a:r>
              <a:rPr lang="en-GB" baseline="0" dirty="0"/>
              <a:t> </a:t>
            </a:r>
            <a:r>
              <a:rPr lang="en-GB" dirty="0"/>
              <a:t>researching, designing, developing and testing new medicines and at Universities: Queen’s University Belfast and Ulster University.</a:t>
            </a:r>
          </a:p>
        </p:txBody>
      </p:sp>
      <p:sp>
        <p:nvSpPr>
          <p:cNvPr id="4" name="Slide Number Placeholder 3"/>
          <p:cNvSpPr>
            <a:spLocks noGrp="1"/>
          </p:cNvSpPr>
          <p:nvPr>
            <p:ph type="sldNum" sz="quarter" idx="5"/>
          </p:nvPr>
        </p:nvSpPr>
        <p:spPr/>
        <p:txBody>
          <a:bodyPr/>
          <a:lstStyle/>
          <a:p>
            <a:fld id="{FE9E85CB-C68A-4775-97B0-57F9D8096EB1}" type="slidenum">
              <a:rPr lang="en-GB" smtClean="0"/>
              <a:t>5</a:t>
            </a:fld>
            <a:endParaRPr lang="en-GB"/>
          </a:p>
        </p:txBody>
      </p:sp>
    </p:spTree>
    <p:extLst>
      <p:ext uri="{BB962C8B-B14F-4D97-AF65-F5344CB8AC3E}">
        <p14:creationId xmlns:p14="http://schemas.microsoft.com/office/powerpoint/2010/main" val="213842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1. Community pharmacies can be found in villages, towns and cities, for example, independent pharmacies or multiples e.g. Boots, Gordons, Medicare. They can be found in shopping centres as well as on the street, just like a lot of other shops.</a:t>
            </a:r>
          </a:p>
          <a:p>
            <a:pPr marL="0" indent="0">
              <a:buNone/>
            </a:pPr>
            <a:r>
              <a:rPr lang="en-GB" dirty="0"/>
              <a:t>2. An easy way to recognise a pharmacy is to look out for the green cross pharmacy logo outside the shop.</a:t>
            </a:r>
          </a:p>
          <a:p>
            <a:r>
              <a:rPr lang="en-GB" dirty="0"/>
              <a:t>3. A pharmacy will have a consultation room for people to speak to the pharmacist in</a:t>
            </a:r>
            <a:r>
              <a:rPr lang="en-GB" baseline="0" dirty="0"/>
              <a:t> private or receive an injection / vaccine. </a:t>
            </a:r>
            <a:endParaRPr lang="en-GB" dirty="0"/>
          </a:p>
        </p:txBody>
      </p:sp>
      <p:sp>
        <p:nvSpPr>
          <p:cNvPr id="4" name="Slide Number Placeholder 3"/>
          <p:cNvSpPr>
            <a:spLocks noGrp="1"/>
          </p:cNvSpPr>
          <p:nvPr>
            <p:ph type="sldNum" sz="quarter" idx="5"/>
          </p:nvPr>
        </p:nvSpPr>
        <p:spPr/>
        <p:txBody>
          <a:bodyPr/>
          <a:lstStyle/>
          <a:p>
            <a:fld id="{FE9E85CB-C68A-4775-97B0-57F9D8096EB1}" type="slidenum">
              <a:rPr lang="en-GB" smtClean="0"/>
              <a:t>6</a:t>
            </a:fld>
            <a:endParaRPr lang="en-GB"/>
          </a:p>
        </p:txBody>
      </p:sp>
    </p:spTree>
    <p:extLst>
      <p:ext uri="{BB962C8B-B14F-4D97-AF65-F5344CB8AC3E}">
        <p14:creationId xmlns:p14="http://schemas.microsoft.com/office/powerpoint/2010/main" val="4048413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Pharmacists can help you to stay healthy in many different ways. Ask the children if they have asked the pharmacist for any help in the past?</a:t>
            </a:r>
          </a:p>
          <a:p>
            <a:endParaRPr lang="en-GB" dirty="0"/>
          </a:p>
          <a:p>
            <a:r>
              <a:rPr lang="en-GB" dirty="0"/>
              <a:t>Pharmacists can help by: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Giving advice</a:t>
            </a:r>
          </a:p>
          <a:p>
            <a:pPr marL="171450" indent="-171450">
              <a:buFont typeface="Arial" panose="020B0604020202020204" pitchFamily="34" charset="0"/>
              <a:buChar char="•"/>
            </a:pPr>
            <a:r>
              <a:rPr lang="en-GB" dirty="0"/>
              <a:t>Measuring your blood pressure</a:t>
            </a:r>
          </a:p>
          <a:p>
            <a:pPr marL="171450" indent="-171450">
              <a:buFont typeface="Arial" panose="020B0604020202020204" pitchFamily="34" charset="0"/>
              <a:buChar char="•"/>
            </a:pPr>
            <a:r>
              <a:rPr lang="en-GB" dirty="0"/>
              <a:t>Checking your asthma inhaler technique  </a:t>
            </a:r>
          </a:p>
          <a:p>
            <a:pPr marL="171450" indent="-171450">
              <a:buFont typeface="Arial" panose="020B0604020202020204" pitchFamily="34" charset="0"/>
              <a:buChar char="•"/>
            </a:pPr>
            <a:r>
              <a:rPr lang="en-GB" dirty="0"/>
              <a:t>Delivering flu vaccinations</a:t>
            </a:r>
          </a:p>
          <a:p>
            <a:pPr marL="171450" indent="-171450">
              <a:buFont typeface="Arial" panose="020B0604020202020204" pitchFamily="34" charset="0"/>
              <a:buChar char="•"/>
            </a:pPr>
            <a:r>
              <a:rPr lang="en-GB" dirty="0"/>
              <a:t>Supplying medicines that are safe and right for you </a:t>
            </a:r>
            <a:r>
              <a:rPr lang="en-GB" b="0" dirty="0">
                <a:solidFill>
                  <a:srgbClr val="FF0000"/>
                </a:solidFill>
              </a:rPr>
              <a:t>and </a:t>
            </a:r>
            <a:r>
              <a:rPr lang="en-GB" b="0" dirty="0"/>
              <a:t>help </a:t>
            </a:r>
            <a:r>
              <a:rPr lang="en-GB" dirty="0"/>
              <a:t>you take these correctly</a:t>
            </a:r>
          </a:p>
          <a:p>
            <a:pPr marL="171450" indent="-171450">
              <a:buFont typeface="Arial" panose="020B0604020202020204" pitchFamily="34" charset="0"/>
              <a:buChar char="•"/>
            </a:pPr>
            <a:r>
              <a:rPr lang="en-GB" dirty="0"/>
              <a:t>Helping you to keep your mind and body healthy.</a:t>
            </a:r>
          </a:p>
        </p:txBody>
      </p:sp>
      <p:sp>
        <p:nvSpPr>
          <p:cNvPr id="4" name="Slide Number Placeholder 3"/>
          <p:cNvSpPr>
            <a:spLocks noGrp="1"/>
          </p:cNvSpPr>
          <p:nvPr>
            <p:ph type="sldNum" sz="quarter" idx="5"/>
          </p:nvPr>
        </p:nvSpPr>
        <p:spPr/>
        <p:txBody>
          <a:bodyPr/>
          <a:lstStyle/>
          <a:p>
            <a:fld id="{FE9E85CB-C68A-4775-97B0-57F9D8096EB1}" type="slidenum">
              <a:rPr lang="en-GB" smtClean="0"/>
              <a:t>7</a:t>
            </a:fld>
            <a:endParaRPr lang="en-GB"/>
          </a:p>
        </p:txBody>
      </p:sp>
    </p:spTree>
    <p:extLst>
      <p:ext uri="{BB962C8B-B14F-4D97-AF65-F5344CB8AC3E}">
        <p14:creationId xmlns:p14="http://schemas.microsoft.com/office/powerpoint/2010/main" val="209689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Medicines come in different shapes and sizes. </a:t>
            </a:r>
          </a:p>
          <a:p>
            <a:endParaRPr lang="en-GB" dirty="0"/>
          </a:p>
          <a:p>
            <a:r>
              <a:rPr lang="en-GB" dirty="0"/>
              <a:t>Explore with the children what shapes the medicines look like, such as squares, ovals, rectangles etc. </a:t>
            </a:r>
          </a:p>
          <a:p>
            <a:endParaRPr lang="en-GB" dirty="0"/>
          </a:p>
          <a:p>
            <a:r>
              <a:rPr lang="en-GB" dirty="0"/>
              <a:t>Explain to the children that medicines are taken via different parts of the body, for example, directly into the eyes, ears, nose, swallowed, inhaled, applied to your skin and injected.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pharmacist can help you to make sure that you are using your medicine in the correct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The illustrations show that medicines can come in different forms, such as topical (cream/ointment/gel/lotion), eye drops, ear drops, nose drops/spray, oral – tablets/capsules, liquids, injections and inhalers.</a:t>
            </a:r>
          </a:p>
        </p:txBody>
      </p:sp>
      <p:sp>
        <p:nvSpPr>
          <p:cNvPr id="4" name="Slide Number Placeholder 3"/>
          <p:cNvSpPr>
            <a:spLocks noGrp="1"/>
          </p:cNvSpPr>
          <p:nvPr>
            <p:ph type="sldNum" sz="quarter" idx="5"/>
          </p:nvPr>
        </p:nvSpPr>
        <p:spPr/>
        <p:txBody>
          <a:bodyPr/>
          <a:lstStyle/>
          <a:p>
            <a:fld id="{FE9E85CB-C68A-4775-97B0-57F9D8096EB1}" type="slidenum">
              <a:rPr lang="en-GB" smtClean="0"/>
              <a:t>8</a:t>
            </a:fld>
            <a:endParaRPr lang="en-GB"/>
          </a:p>
        </p:txBody>
      </p:sp>
    </p:spTree>
    <p:extLst>
      <p:ext uri="{BB962C8B-B14F-4D97-AF65-F5344CB8AC3E}">
        <p14:creationId xmlns:p14="http://schemas.microsoft.com/office/powerpoint/2010/main" val="4018403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aim of the slide is to help children understand there are different ways you can get medicines.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can get ‘prescription’ medicine free of charge from a pharmacist. The pharmacist will make sure the medicine on the prescription is the right medicine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Parents/guardians/carers and significant others can buy ‘over-the counter’ medicines from pharmacies, supermarkets or local shops that may help you get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FE9E85CB-C68A-4775-97B0-57F9D8096EB1}" type="slidenum">
              <a:rPr lang="en-GB" smtClean="0"/>
              <a:t>9</a:t>
            </a:fld>
            <a:endParaRPr lang="en-GB"/>
          </a:p>
        </p:txBody>
      </p:sp>
    </p:spTree>
    <p:extLst>
      <p:ext uri="{BB962C8B-B14F-4D97-AF65-F5344CB8AC3E}">
        <p14:creationId xmlns:p14="http://schemas.microsoft.com/office/powerpoint/2010/main" val="1571499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D4F7-C488-47C1-82A6-407305D84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456C99A-A6CC-4AC1-A0DD-9B41009CCB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862DDBD-D5DA-4E50-9603-212464563A5B}"/>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C41CB54A-3B75-47E6-A609-2372C84F6D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E8A130-ECE7-4A2C-9253-D188BDFED05A}"/>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3870564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E81E-0957-40A0-95EC-637837BC226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9167E4-31CA-4931-B016-EEB64DCBFF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89725B-C0D8-4441-A066-E4A2C0DB3FC4}"/>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67FD4B75-4ABB-4E55-96D3-6BEFF68810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5BEB88-0177-4A5A-B097-3FC9BDA095D1}"/>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425685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163A3A-4A96-4466-9A08-86B726CF66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268831-334B-422E-9B8B-2CBC7FCEF4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B9E8FF-2254-4A03-9449-613E50776B96}"/>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E51CCFA9-58B6-466A-A6EE-C321F1052A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9719E6-5191-4950-BABF-6F69C5CB58A6}"/>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2936455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7047-E7DA-433B-A79C-CAB11B2489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1165B5-5656-40F5-9575-04059618E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CE8DCE-6E8E-4AE9-9E33-0A2714C63631}"/>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1DBB55D6-BD65-43DC-86CE-842014187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FAF92C-B737-42D1-8F3A-89F01FA7539A}"/>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1495476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D2C2-2D21-42A4-ACE1-58AAA56F37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DBEEAD-7173-450A-AEB7-4153AA411B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149476-1A45-49FD-B60E-010086DC9751}"/>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976BFD29-A80C-476D-8DBC-A603BF6FC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965FC6-0EF9-47F4-BE24-490811937955}"/>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1654677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A25A0-D552-40DA-BB85-67ABC8AB21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4846B-E760-42F2-A0ED-42C52D68B6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2D0350-5AA0-4657-9FAB-23D49FEC52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1911CB-D347-4226-B791-B8E29DE7FC07}"/>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6" name="Footer Placeholder 5">
            <a:extLst>
              <a:ext uri="{FF2B5EF4-FFF2-40B4-BE49-F238E27FC236}">
                <a16:creationId xmlns:a16="http://schemas.microsoft.com/office/drawing/2014/main" id="{B99673F3-2C02-48B5-AC81-433DB184D2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1F229D-296E-4905-B97D-E95B0E92A7CD}"/>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3576310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9430-371A-47A9-8C67-D1ABBF039A9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8064A4-3A44-4BF9-BE0B-E24920260D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EBBF92-7191-49DC-8475-E5B1A34910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FAF87A-32E7-4481-A1D9-C84F3E7B1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168609-9F67-4C1B-B755-87F79DA286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3982DA-1272-47CA-9EBE-D784C7644A07}"/>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8" name="Footer Placeholder 7">
            <a:extLst>
              <a:ext uri="{FF2B5EF4-FFF2-40B4-BE49-F238E27FC236}">
                <a16:creationId xmlns:a16="http://schemas.microsoft.com/office/drawing/2014/main" id="{050C3AD1-A9F0-4A2D-9E3F-045F3AFFC74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BDB460-7930-4CF0-80D3-489B5C9538C4}"/>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127972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9A9B-7AE7-43D0-874F-8AADC69AB61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86C4F4C-6EFD-4770-A98D-E120092E9083}"/>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4" name="Footer Placeholder 3">
            <a:extLst>
              <a:ext uri="{FF2B5EF4-FFF2-40B4-BE49-F238E27FC236}">
                <a16:creationId xmlns:a16="http://schemas.microsoft.com/office/drawing/2014/main" id="{A0698E6D-DB9E-4055-8019-F66946AE4F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EAFFD3-D396-4C2A-900C-12419C7B300E}"/>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47828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2C2EBA-9A50-4717-A82D-EB2C690D515C}"/>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3" name="Footer Placeholder 2">
            <a:extLst>
              <a:ext uri="{FF2B5EF4-FFF2-40B4-BE49-F238E27FC236}">
                <a16:creationId xmlns:a16="http://schemas.microsoft.com/office/drawing/2014/main" id="{550FCF81-6BC4-48CE-9AB5-0D5D34C1AA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68355C-E8C2-4E02-8AC3-C0A730CC3324}"/>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402342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245C-45A7-4D32-86B2-2BC96D019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F9DC44-5E31-48C2-8567-4A3FBD26E1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9BF43D-1E3A-4135-9498-0F2EBBF73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858E5F-CD5F-45BD-A991-EDF905D260EE}"/>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6" name="Footer Placeholder 5">
            <a:extLst>
              <a:ext uri="{FF2B5EF4-FFF2-40B4-BE49-F238E27FC236}">
                <a16:creationId xmlns:a16="http://schemas.microsoft.com/office/drawing/2014/main" id="{98C3B3E9-416E-4EF5-9E38-B2E7507440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346465-2765-4F4B-91E8-4EAB9B75D5C8}"/>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371078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4AC2-991A-423E-A8EB-3CA1A707BA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D88417-BAD1-4490-8FDF-83A2E25E8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06F7A0-C03A-4DFA-A3B8-12F0B1BEA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A93A49-296F-41FA-9704-80D84AA9EDE6}"/>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6" name="Footer Placeholder 5">
            <a:extLst>
              <a:ext uri="{FF2B5EF4-FFF2-40B4-BE49-F238E27FC236}">
                <a16:creationId xmlns:a16="http://schemas.microsoft.com/office/drawing/2014/main" id="{FCD1308F-0994-44A9-B702-DA515969EA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112EEB-9837-45ED-8297-7DE2BFC907DE}"/>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238446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9DFE36-94A4-43A2-8477-B0D466B4C5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BAA53B-5B3C-489D-9EDA-41A5D35F11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37DA96-D455-41FC-A324-8B7CF817E1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FDD171D1-958F-4F21-BE54-AD712E9BA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DD239EF-E3C7-469F-A532-6EC3A116DA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F9B57-29D1-4D74-9881-FAC03133D4A2}" type="slidenum">
              <a:rPr lang="en-GB" smtClean="0"/>
              <a:t>‹#›</a:t>
            </a:fld>
            <a:endParaRPr lang="en-GB"/>
          </a:p>
        </p:txBody>
      </p:sp>
    </p:spTree>
    <p:extLst>
      <p:ext uri="{BB962C8B-B14F-4D97-AF65-F5344CB8AC3E}">
        <p14:creationId xmlns:p14="http://schemas.microsoft.com/office/powerpoint/2010/main" val="2868616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783E2-C2E5-B741-9046-05D47AAC6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55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9A1636C-CEEA-7040-B4C6-8BAE0FD31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1239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CABB0C-EA13-C04F-A2A3-5CE143BD4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Medication Safety Animation (1).mov" descr="Medication Safety Animation (1).mov">
            <a:hlinkClick r:id="" action="ppaction://media"/>
            <a:extLst>
              <a:ext uri="{FF2B5EF4-FFF2-40B4-BE49-F238E27FC236}">
                <a16:creationId xmlns:a16="http://schemas.microsoft.com/office/drawing/2014/main" id="{BE2C1F63-3A67-844E-8B41-BA96FA45B8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228056" y="1253331"/>
            <a:ext cx="7735887" cy="4351338"/>
          </a:xfrm>
        </p:spPr>
      </p:pic>
    </p:spTree>
    <p:extLst>
      <p:ext uri="{BB962C8B-B14F-4D97-AF65-F5344CB8AC3E}">
        <p14:creationId xmlns:p14="http://schemas.microsoft.com/office/powerpoint/2010/main" val="31864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4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18C7966-E378-0545-BF6D-96FCA2138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5600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045475D-797B-DF4A-B768-463235F9A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2283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AE5860-5FD5-DB46-90CD-3DB82820F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2652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1B4DDD6-11D0-6D43-ADAB-5B8810831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9690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DA677EA-40F3-8B48-A677-1CB7441EA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1127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E930745-467C-2A49-8434-66C7F32EA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2831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BC711EC-2569-4DB4-BE16-66EC29DBE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627BB0C-E53A-E34D-937A-DB90D909A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3484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0B50AB0-341A-9846-9F3F-33CDE45C6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5326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3163</TotalTime>
  <Words>958</Words>
  <Application>Microsoft Macintosh PowerPoint</Application>
  <PresentationFormat>Widescreen</PresentationFormat>
  <Paragraphs>67</Paragraphs>
  <Slides>11</Slides>
  <Notes>11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a  Community Pharmacist</dc:title>
  <dc:creator>Joanna Dowd</dc:creator>
  <cp:lastModifiedBy>Roisin McAuley</cp:lastModifiedBy>
  <cp:revision>87</cp:revision>
  <cp:lastPrinted>2021-02-19T13:08:32Z</cp:lastPrinted>
  <dcterms:created xsi:type="dcterms:W3CDTF">2020-11-01T22:40:05Z</dcterms:created>
  <dcterms:modified xsi:type="dcterms:W3CDTF">2021-10-31T22:54:08Z</dcterms:modified>
</cp:coreProperties>
</file>