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98" r:id="rId2"/>
    <p:sldId id="297" r:id="rId3"/>
    <p:sldId id="292" r:id="rId4"/>
    <p:sldId id="288" r:id="rId5"/>
    <p:sldId id="289" r:id="rId6"/>
    <p:sldId id="294" r:id="rId7"/>
    <p:sldId id="287" r:id="rId8"/>
    <p:sldId id="293" r:id="rId9"/>
    <p:sldId id="291" r:id="rId10"/>
    <p:sldId id="295" r:id="rId11"/>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a Dowd" initials="JD" lastIdx="6" clrIdx="0">
    <p:extLst>
      <p:ext uri="{19B8F6BF-5375-455C-9EA6-DF929625EA0E}">
        <p15:presenceInfo xmlns:p15="http://schemas.microsoft.com/office/powerpoint/2012/main" userId="6804fb46b2449c8d" providerId="Windows Live"/>
      </p:ext>
    </p:extLst>
  </p:cmAuthor>
  <p:cmAuthor id="2" name="Lezley-Anne Hanna" initials="LAH" lastIdx="10" clrIdx="1">
    <p:extLst>
      <p:ext uri="{19B8F6BF-5375-455C-9EA6-DF929625EA0E}">
        <p15:presenceInfo xmlns:p15="http://schemas.microsoft.com/office/powerpoint/2012/main" userId="Lezley-Anne Han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C10"/>
    <a:srgbClr val="054F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2" autoAdjust="0"/>
    <p:restoredTop sz="54614" autoAdjust="0"/>
  </p:normalViewPr>
  <p:slideViewPr>
    <p:cSldViewPr snapToGrid="0">
      <p:cViewPr varScale="1">
        <p:scale>
          <a:sx n="59" d="100"/>
          <a:sy n="59" d="100"/>
        </p:scale>
        <p:origin x="2632" y="184"/>
      </p:cViewPr>
      <p:guideLst/>
    </p:cSldViewPr>
  </p:slideViewPr>
  <p:notesTextViewPr>
    <p:cViewPr>
      <p:scale>
        <a:sx n="1" d="1"/>
        <a:sy n="1" d="1"/>
      </p:scale>
      <p:origin x="0" y="0"/>
    </p:cViewPr>
  </p:notesTextViewPr>
  <p:sorterViewPr>
    <p:cViewPr>
      <p:scale>
        <a:sx n="100" d="100"/>
        <a:sy n="100" d="100"/>
      </p:scale>
      <p:origin x="0" y="-1232"/>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E50C9B-3F5E-4591-A197-1C56253B255D}"/>
              </a:ext>
            </a:extLst>
          </p:cNvPr>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A146A59-A096-49FA-84A4-B284B230196F}"/>
              </a:ext>
            </a:extLst>
          </p:cNvPr>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70C54D50-7F68-4891-8A5F-F2FA023DF82D}" type="datetimeFigureOut">
              <a:rPr lang="en-GB" smtClean="0"/>
              <a:t>31/10/2021</a:t>
            </a:fld>
            <a:endParaRPr lang="en-GB"/>
          </a:p>
        </p:txBody>
      </p:sp>
      <p:sp>
        <p:nvSpPr>
          <p:cNvPr id="4" name="Footer Placeholder 3">
            <a:extLst>
              <a:ext uri="{FF2B5EF4-FFF2-40B4-BE49-F238E27FC236}">
                <a16:creationId xmlns:a16="http://schemas.microsoft.com/office/drawing/2014/main" id="{E9B87F23-4BA5-46C0-AC55-231ACE4431ED}"/>
              </a:ext>
            </a:extLst>
          </p:cNvPr>
          <p:cNvSpPr>
            <a:spLocks noGrp="1"/>
          </p:cNvSpPr>
          <p:nvPr>
            <p:ph type="ftr" sz="quarter" idx="2"/>
          </p:nvPr>
        </p:nvSpPr>
        <p:spPr>
          <a:xfrm>
            <a:off x="0" y="9447213"/>
            <a:ext cx="29718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DACF2F2-D010-4DBB-8253-EEDA8DE77625}"/>
              </a:ext>
            </a:extLst>
          </p:cNvPr>
          <p:cNvSpPr>
            <a:spLocks noGrp="1"/>
          </p:cNvSpPr>
          <p:nvPr>
            <p:ph type="sldNum" sz="quarter" idx="3"/>
          </p:nvPr>
        </p:nvSpPr>
        <p:spPr>
          <a:xfrm>
            <a:off x="3884613" y="9447213"/>
            <a:ext cx="2971800" cy="498475"/>
          </a:xfrm>
          <a:prstGeom prst="rect">
            <a:avLst/>
          </a:prstGeom>
        </p:spPr>
        <p:txBody>
          <a:bodyPr vert="horz" lIns="91440" tIns="45720" rIns="91440" bIns="45720" rtlCol="0" anchor="b"/>
          <a:lstStyle>
            <a:lvl1pPr algn="r">
              <a:defRPr sz="1200"/>
            </a:lvl1pPr>
          </a:lstStyle>
          <a:p>
            <a:fld id="{B4D1B3D1-6D9F-4651-A044-3BDCAD914843}" type="slidenum">
              <a:rPr lang="en-GB" smtClean="0"/>
              <a:t>‹#›</a:t>
            </a:fld>
            <a:endParaRPr lang="en-GB"/>
          </a:p>
        </p:txBody>
      </p:sp>
    </p:spTree>
    <p:extLst>
      <p:ext uri="{BB962C8B-B14F-4D97-AF65-F5344CB8AC3E}">
        <p14:creationId xmlns:p14="http://schemas.microsoft.com/office/powerpoint/2010/main" val="1145914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0517D16C-00B0-4511-AB09-C0F8CD4E2CF1}" type="datetimeFigureOut">
              <a:rPr lang="en-GB" smtClean="0"/>
              <a:t>31/10/2021</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a:defRPr sz="1200"/>
            </a:lvl1pPr>
          </a:lstStyle>
          <a:p>
            <a:fld id="{FE9E85CB-C68A-4775-97B0-57F9D8096EB1}" type="slidenum">
              <a:rPr lang="en-GB" smtClean="0"/>
              <a:t>‹#›</a:t>
            </a:fld>
            <a:endParaRPr lang="en-GB"/>
          </a:p>
        </p:txBody>
      </p:sp>
    </p:spTree>
    <p:extLst>
      <p:ext uri="{BB962C8B-B14F-4D97-AF65-F5344CB8AC3E}">
        <p14:creationId xmlns:p14="http://schemas.microsoft.com/office/powerpoint/2010/main" val="36960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PowerPoint will give children an overview of how pharmacies can help you when you are sick and to help you understand how to take your medicines safely.</a:t>
            </a:r>
          </a:p>
        </p:txBody>
      </p:sp>
      <p:sp>
        <p:nvSpPr>
          <p:cNvPr id="4" name="Slide Number Placeholder 3"/>
          <p:cNvSpPr>
            <a:spLocks noGrp="1"/>
          </p:cNvSpPr>
          <p:nvPr>
            <p:ph type="sldNum" sz="quarter" idx="5"/>
          </p:nvPr>
        </p:nvSpPr>
        <p:spPr/>
        <p:txBody>
          <a:bodyPr/>
          <a:lstStyle/>
          <a:p>
            <a:fld id="{FE9E85CB-C68A-4775-97B0-57F9D8096EB1}" type="slidenum">
              <a:rPr lang="en-GB" smtClean="0"/>
              <a:t>2</a:t>
            </a:fld>
            <a:endParaRPr lang="en-GB"/>
          </a:p>
        </p:txBody>
      </p:sp>
    </p:spTree>
    <p:extLst>
      <p:ext uri="{BB962C8B-B14F-4D97-AF65-F5344CB8AC3E}">
        <p14:creationId xmlns:p14="http://schemas.microsoft.com/office/powerpoint/2010/main" val="121486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Pharmacists can work in different places. Pharmacists can work in a community pharmacy, a GP </a:t>
            </a:r>
            <a:r>
              <a:rPr lang="en-GB" sz="1200" dirty="0">
                <a:solidFill>
                  <a:prstClr val="black"/>
                </a:solidFill>
                <a:latin typeface="Arial" panose="020B0604020202020204" pitchFamily="34" charset="0"/>
                <a:cs typeface="Arial" panose="020B0604020202020204" pitchFamily="34" charset="0"/>
              </a:rPr>
              <a:t>Practice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hospital, a University or for a pharmaceutical company (a company that makes medicines).</a:t>
            </a:r>
          </a:p>
          <a:p>
            <a:endParaRPr lang="en-GB" dirty="0"/>
          </a:p>
          <a:p>
            <a:r>
              <a:rPr lang="en-GB" dirty="0"/>
              <a:t>Pharmacists work in many places. Ask the children where they might have met a pharmacist?</a:t>
            </a:r>
          </a:p>
          <a:p>
            <a:endParaRPr lang="en-GB" dirty="0"/>
          </a:p>
          <a:p>
            <a:r>
              <a:rPr lang="en-GB" dirty="0"/>
              <a:t>Pharmacists in Northern Ireland work in:</a:t>
            </a:r>
          </a:p>
          <a:p>
            <a:pPr marL="171450" indent="-171450">
              <a:buFont typeface="Arial" panose="020B0604020202020204" pitchFamily="34" charset="0"/>
              <a:buChar char="•"/>
            </a:pPr>
            <a:r>
              <a:rPr lang="en-GB" dirty="0"/>
              <a:t>Community pharmacies</a:t>
            </a:r>
          </a:p>
          <a:p>
            <a:pPr marL="171450" indent="-171450">
              <a:buFont typeface="Arial" panose="020B0604020202020204" pitchFamily="34" charset="0"/>
              <a:buChar char="•"/>
            </a:pPr>
            <a:r>
              <a:rPr lang="en-GB" dirty="0"/>
              <a:t>GP Practices</a:t>
            </a:r>
          </a:p>
          <a:p>
            <a:pPr marL="171450" indent="-171450">
              <a:buFont typeface="Arial" panose="020B0604020202020204" pitchFamily="34" charset="0"/>
              <a:buChar char="•"/>
            </a:pPr>
            <a:r>
              <a:rPr lang="en-GB" dirty="0"/>
              <a:t>Hospitals</a:t>
            </a:r>
          </a:p>
          <a:p>
            <a:pPr marL="171450" indent="-171450">
              <a:buFont typeface="Arial" panose="020B0604020202020204" pitchFamily="34" charset="0"/>
              <a:buChar char="•"/>
            </a:pPr>
            <a:r>
              <a:rPr lang="en-GB" dirty="0"/>
              <a:t>Industry setting (researching, designing, developing and testing new medicines)</a:t>
            </a:r>
          </a:p>
          <a:p>
            <a:pPr marL="171450" indent="-171450">
              <a:buFont typeface="Arial" panose="020B0604020202020204" pitchFamily="34" charset="0"/>
              <a:buChar char="•"/>
            </a:pPr>
            <a:r>
              <a:rPr lang="en-GB" dirty="0"/>
              <a:t>Universities: Queen’s University Belfast and Ulster University.</a:t>
            </a:r>
          </a:p>
          <a:p>
            <a:endParaRPr lang="en-GB" dirty="0"/>
          </a:p>
        </p:txBody>
      </p:sp>
      <p:sp>
        <p:nvSpPr>
          <p:cNvPr id="4" name="Slide Number Placeholder 3"/>
          <p:cNvSpPr>
            <a:spLocks noGrp="1"/>
          </p:cNvSpPr>
          <p:nvPr>
            <p:ph type="sldNum" sz="quarter" idx="5"/>
          </p:nvPr>
        </p:nvSpPr>
        <p:spPr/>
        <p:txBody>
          <a:bodyPr/>
          <a:lstStyle/>
          <a:p>
            <a:fld id="{FE9E85CB-C68A-4775-97B0-57F9D8096EB1}" type="slidenum">
              <a:rPr lang="en-GB" smtClean="0"/>
              <a:t>3</a:t>
            </a:fld>
            <a:endParaRPr lang="en-GB"/>
          </a:p>
        </p:txBody>
      </p:sp>
    </p:spTree>
    <p:extLst>
      <p:ext uri="{BB962C8B-B14F-4D97-AF65-F5344CB8AC3E}">
        <p14:creationId xmlns:p14="http://schemas.microsoft.com/office/powerpoint/2010/main" val="3455319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Ask the children what services their local community pharmacy offers? The images give them some clues.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Community pharmacies offer a range of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Offer help and advice on keeping healthy and how to deal with common illnesses, such as colds and sore throat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Supplying medicines that are safe and right for you </a:t>
            </a:r>
            <a:r>
              <a:rPr kumimoji="0" lang="en-GB" sz="1200" b="0" i="0" u="none" strike="noStrike" kern="1200" cap="none" spc="0" normalizeH="0" baseline="0" noProof="0" dirty="0">
                <a:ln>
                  <a:noFill/>
                </a:ln>
                <a:solidFill>
                  <a:srgbClr val="FF0000"/>
                </a:solidFill>
                <a:effectLst/>
                <a:uLnTx/>
                <a:uFillTx/>
                <a:latin typeface="Calibri" panose="020F0502020204030204"/>
                <a:ea typeface="+mn-ea"/>
                <a:cs typeface="+mn-cs"/>
              </a:rPr>
              <a:t>and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help you take them correctly, this can include an inhaler for asthma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Review medication people are taking for some time for to help manage asthma and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Delivering flu vaccinations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Helping you to keep your mind and body healthy.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community pharmacist’s job is all about helping people, assessing their conditions and helping people make the best decisions about which medicines they should take.</a:t>
            </a:r>
          </a:p>
          <a:p>
            <a:endParaRPr lang="en-GB" dirty="0"/>
          </a:p>
        </p:txBody>
      </p:sp>
      <p:sp>
        <p:nvSpPr>
          <p:cNvPr id="4" name="Slide Number Placeholder 3"/>
          <p:cNvSpPr>
            <a:spLocks noGrp="1"/>
          </p:cNvSpPr>
          <p:nvPr>
            <p:ph type="sldNum" sz="quarter" idx="5"/>
          </p:nvPr>
        </p:nvSpPr>
        <p:spPr/>
        <p:txBody>
          <a:bodyPr/>
          <a:lstStyle/>
          <a:p>
            <a:fld id="{FE9E85CB-C68A-4775-97B0-57F9D8096EB1}" type="slidenum">
              <a:rPr lang="en-GB" smtClean="0"/>
              <a:t>4</a:t>
            </a:fld>
            <a:endParaRPr lang="en-GB"/>
          </a:p>
        </p:txBody>
      </p:sp>
    </p:spTree>
    <p:extLst>
      <p:ext uri="{BB962C8B-B14F-4D97-AF65-F5344CB8AC3E}">
        <p14:creationId xmlns:p14="http://schemas.microsoft.com/office/powerpoint/2010/main" val="3535898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children if they have had a prescription? Who gave them the prescription? How did they get the medicine?</a:t>
            </a:r>
          </a:p>
          <a:p>
            <a:endParaRPr lang="en-GB" dirty="0"/>
          </a:p>
          <a:p>
            <a:r>
              <a:rPr lang="en-GB" dirty="0"/>
              <a:t>In Northern Ireland, all National Health Service prescriptions are free for everyone.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doctor or pharmacist, for example, can write you a prescription for a medicine.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 the prescription to the pharmacy, who will make up your prescription. Prescriptions can be written for many different forms of medicines, such as creams, lotions, drops, tablets, liquids, inhalers and injections.</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E9E85CB-C68A-4775-97B0-57F9D8096EB1}" type="slidenum">
              <a:rPr lang="en-GB" smtClean="0"/>
              <a:t>5</a:t>
            </a:fld>
            <a:endParaRPr lang="en-GB"/>
          </a:p>
        </p:txBody>
      </p:sp>
    </p:spTree>
    <p:extLst>
      <p:ext uri="{BB962C8B-B14F-4D97-AF65-F5344CB8AC3E}">
        <p14:creationId xmlns:p14="http://schemas.microsoft.com/office/powerpoint/2010/main" val="253235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Sometimes you do not need a prescription for an illness. Many common illnesses, such as colds, sore throats,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diarrhoea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hay fever and head lice can be treated at home. You can get help and medicines without a prescription to treat these common illness from your local pharmacy. Pharmacists are trained to know when you might need to see a doctor. Sometimes, however, you do not need any medicines at all, as certain common illnesses will go away themselves after a short time.</a:t>
            </a:r>
            <a:endParaRPr lang="en-GB" dirty="0"/>
          </a:p>
          <a:p>
            <a:endParaRPr lang="en-GB" dirty="0"/>
          </a:p>
          <a:p>
            <a:r>
              <a:rPr lang="en-GB" dirty="0"/>
              <a:t>Ask the children if they have ever had an illness that did not require any medication?</a:t>
            </a:r>
          </a:p>
          <a:p>
            <a:endParaRPr lang="en-GB" dirty="0"/>
          </a:p>
          <a:p>
            <a:r>
              <a:rPr lang="en-GB" dirty="0"/>
              <a:t>An example of a common illness which does not need treatment is a common cold, which tends to go away without the need for any medication after 7-10 days. </a:t>
            </a:r>
          </a:p>
          <a:p>
            <a:r>
              <a:rPr lang="en-GB" dirty="0"/>
              <a:t>Likewise, hay fever is only a problem for a certain time of the year,</a:t>
            </a:r>
            <a:r>
              <a:rPr lang="en-GB" baseline="0" dirty="0"/>
              <a:t> mostly </a:t>
            </a:r>
            <a:r>
              <a:rPr lang="en-GB" dirty="0"/>
              <a:t>summer and so people do not need to take medicine all year round for this illness.</a:t>
            </a:r>
          </a:p>
        </p:txBody>
      </p:sp>
      <p:sp>
        <p:nvSpPr>
          <p:cNvPr id="4" name="Slide Number Placeholder 3"/>
          <p:cNvSpPr>
            <a:spLocks noGrp="1"/>
          </p:cNvSpPr>
          <p:nvPr>
            <p:ph type="sldNum" sz="quarter" idx="5"/>
          </p:nvPr>
        </p:nvSpPr>
        <p:spPr/>
        <p:txBody>
          <a:bodyPr/>
          <a:lstStyle/>
          <a:p>
            <a:fld id="{FE9E85CB-C68A-4775-97B0-57F9D8096EB1}" type="slidenum">
              <a:rPr lang="en-GB" smtClean="0"/>
              <a:t>6</a:t>
            </a:fld>
            <a:endParaRPr lang="en-GB"/>
          </a:p>
        </p:txBody>
      </p:sp>
    </p:spTree>
    <p:extLst>
      <p:ext uri="{BB962C8B-B14F-4D97-AF65-F5344CB8AC3E}">
        <p14:creationId xmlns:p14="http://schemas.microsoft.com/office/powerpoint/2010/main" val="3752694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Over-the-counter medicines are medicines that do not require a prescription. Your parent/guardian/carer or significant other can buy the medicine from either a pharmacy, a local supermarket or shop. Over-the-counter medicines can come in different forms, such as creams, drops or liquid.</a:t>
            </a:r>
            <a:endParaRPr lang="en-GB" sz="1200" dirty="0">
              <a:effectLst/>
              <a:latin typeface="Segoe UI" panose="020B0502040204020203" pitchFamily="34" charset="0"/>
            </a:endParaRPr>
          </a:p>
          <a:p>
            <a:endParaRPr lang="en-GB" sz="1200" dirty="0">
              <a:effectLst/>
              <a:latin typeface="Segoe UI" panose="020B0502040204020203" pitchFamily="34" charset="0"/>
            </a:endParaRPr>
          </a:p>
          <a:p>
            <a:r>
              <a:rPr lang="en-GB" sz="1200" dirty="0">
                <a:effectLst/>
                <a:latin typeface="Segoe UI" panose="020B0502040204020203" pitchFamily="34" charset="0"/>
              </a:rPr>
              <a:t>Ask the children if their parent/guardian/carer or significant other has ever brought them a medicine from a pharmacy, supermarket or shop? What was the medicine?</a:t>
            </a:r>
          </a:p>
          <a:p>
            <a:endParaRPr lang="en-GB" sz="1200" dirty="0">
              <a:effectLst/>
              <a:latin typeface="Segoe UI" panose="020B0502040204020203" pitchFamily="34" charset="0"/>
            </a:endParaRPr>
          </a:p>
          <a:p>
            <a:endParaRPr lang="en-GB" sz="1200" dirty="0">
              <a:effectLst/>
              <a:latin typeface="Segoe UI" panose="020B0502040204020203" pitchFamily="34" charset="0"/>
            </a:endParaRPr>
          </a:p>
          <a:p>
            <a:r>
              <a:rPr lang="en-GB" sz="1200" dirty="0">
                <a:effectLst/>
                <a:latin typeface="Segoe UI" panose="020B0502040204020203" pitchFamily="34" charset="0"/>
              </a:rPr>
              <a:t>Note:</a:t>
            </a:r>
          </a:p>
          <a:p>
            <a:r>
              <a:rPr lang="en-GB" sz="1200" dirty="0">
                <a:effectLst/>
                <a:latin typeface="Segoe UI" panose="020B0502040204020203" pitchFamily="34" charset="0"/>
              </a:rPr>
              <a:t>The term over-the-counter is an informal term used to cover all general sales medicines and pharmacy medicines (see https://www.gov.uk/guidance/medicines-reclassify-your-product) and is not used in the UK medicines regulations. However, it is a term that is used to help people distinguish medicines that can be bought from those that must be prescribed.</a:t>
            </a:r>
          </a:p>
          <a:p>
            <a:endParaRPr lang="en-GB" sz="1400" dirty="0">
              <a:effectLst/>
              <a:latin typeface="Arial" panose="020B0604020202020204" pitchFamily="34" charset="0"/>
            </a:endParaRPr>
          </a:p>
          <a:p>
            <a:r>
              <a:rPr lang="en-GB" sz="1200" dirty="0">
                <a:effectLst/>
                <a:latin typeface="Segoe UI" panose="020B0502040204020203" pitchFamily="34" charset="0"/>
              </a:rPr>
              <a:t>However, it should be noted that it is not always a straightforward choice between a pharmacy and a shop/supermarket for over-the-counter medicine purchase. Not all over-the-counter medicines can legally be purchased in supermarkets or shops, for example 'Pharmacy (P) medicines' are restricted to being sold in pharmacies only.</a:t>
            </a:r>
            <a:endParaRPr lang="en-GB" sz="14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E9E85CB-C68A-4775-97B0-57F9D8096EB1}" type="slidenum">
              <a:rPr lang="en-GB" smtClean="0"/>
              <a:t>7</a:t>
            </a:fld>
            <a:endParaRPr lang="en-GB"/>
          </a:p>
        </p:txBody>
      </p:sp>
    </p:spTree>
    <p:extLst>
      <p:ext uri="{BB962C8B-B14F-4D97-AF65-F5344CB8AC3E}">
        <p14:creationId xmlns:p14="http://schemas.microsoft.com/office/powerpoint/2010/main" val="144769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are given a medicine, make sure your parent/guardian/carer or significant other knows how to give you the medicine, including how often a day you should take it, and to use the correct dosage spoon, oral syringe or cup to measure the right amount. If in doubt, ask a health professional, such as the pharmacist.</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rPr>
              <a:t>Remind the children that they should always tell a health professional about any other medicines they are taking or any allergies they have, for example, when </a:t>
            </a:r>
            <a:r>
              <a:rPr lang="en-GB" dirty="0"/>
              <a:t>your parent/guardian/carer or significant other is buying a medicine for you in a pharmacy, they should always tell the pharmacist about any other medicines you take or allergies you have.</a:t>
            </a:r>
          </a:p>
        </p:txBody>
      </p:sp>
      <p:sp>
        <p:nvSpPr>
          <p:cNvPr id="4" name="Slide Number Placeholder 3"/>
          <p:cNvSpPr>
            <a:spLocks noGrp="1"/>
          </p:cNvSpPr>
          <p:nvPr>
            <p:ph type="sldNum" sz="quarter" idx="5"/>
          </p:nvPr>
        </p:nvSpPr>
        <p:spPr/>
        <p:txBody>
          <a:bodyPr/>
          <a:lstStyle/>
          <a:p>
            <a:fld id="{FE9E85CB-C68A-4775-97B0-57F9D8096EB1}" type="slidenum">
              <a:rPr lang="en-GB" smtClean="0"/>
              <a:t>8</a:t>
            </a:fld>
            <a:endParaRPr lang="en-GB"/>
          </a:p>
        </p:txBody>
      </p:sp>
    </p:spTree>
    <p:extLst>
      <p:ext uri="{BB962C8B-B14F-4D97-AF65-F5344CB8AC3E}">
        <p14:creationId xmlns:p14="http://schemas.microsoft.com/office/powerpoint/2010/main" val="2595580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Know-Check-Ask is part of the ‘Medication Without Harm’ campaign that highlights that everyone has a role to play in medication safety. The message is simple: before you prescribe, dispense or take medicine make sure you know about it. The three simple steps children, along with their parent/guardian/carer or significant other, can take are:</a:t>
            </a:r>
          </a:p>
          <a:p>
            <a:endParaRPr lang="en-GB" dirty="0"/>
          </a:p>
          <a:p>
            <a:pPr marL="171450" indent="-171450">
              <a:buFont typeface="Arial" panose="020B0604020202020204" pitchFamily="34" charset="0"/>
              <a:buChar char="•"/>
            </a:pPr>
            <a:r>
              <a:rPr lang="en-GB" dirty="0"/>
              <a:t>Know your medication</a:t>
            </a:r>
          </a:p>
          <a:p>
            <a:pPr marL="171450" indent="-171450">
              <a:buFont typeface="Arial" panose="020B0604020202020204" pitchFamily="34" charset="0"/>
              <a:buChar char="•"/>
            </a:pPr>
            <a:r>
              <a:rPr lang="en-GB" dirty="0"/>
              <a:t>Check that you are using the right medication in the right way</a:t>
            </a:r>
          </a:p>
          <a:p>
            <a:pPr marL="171450" indent="-171450">
              <a:buFont typeface="Arial" panose="020B0604020202020204" pitchFamily="34" charset="0"/>
              <a:buChar char="•"/>
            </a:pPr>
            <a:r>
              <a:rPr lang="en-GB" dirty="0"/>
              <a:t>Ask a health professional, such as your pharmacist, nurse or doctor, if you are not sure.</a:t>
            </a:r>
          </a:p>
          <a:p>
            <a:endParaRPr lang="en-GB" dirty="0"/>
          </a:p>
          <a:p>
            <a:r>
              <a:rPr lang="en-GB" dirty="0"/>
              <a:t>Lots of people will require medication at some point in their lives, and by taking these steps it will ensure they take their medication safely.</a:t>
            </a:r>
          </a:p>
          <a:p>
            <a:r>
              <a:rPr lang="en-GB" dirty="0"/>
              <a:t>	</a:t>
            </a:r>
          </a:p>
          <a:p>
            <a:r>
              <a:rPr lang="en-GB" dirty="0"/>
              <a:t>Though part of the video is directed at health professionals, the simple message of ‘Know-Check-Ask’ will start to help children understand how to take medication safely. </a:t>
            </a:r>
          </a:p>
          <a:p>
            <a:endParaRPr lang="en-GB" dirty="0"/>
          </a:p>
        </p:txBody>
      </p:sp>
      <p:sp>
        <p:nvSpPr>
          <p:cNvPr id="4" name="Slide Number Placeholder 3"/>
          <p:cNvSpPr>
            <a:spLocks noGrp="1"/>
          </p:cNvSpPr>
          <p:nvPr>
            <p:ph type="sldNum" sz="quarter" idx="5"/>
          </p:nvPr>
        </p:nvSpPr>
        <p:spPr/>
        <p:txBody>
          <a:bodyPr/>
          <a:lstStyle/>
          <a:p>
            <a:fld id="{FE9E85CB-C68A-4775-97B0-57F9D8096EB1}" type="slidenum">
              <a:rPr lang="en-GB" smtClean="0"/>
              <a:t>9</a:t>
            </a:fld>
            <a:endParaRPr lang="en-GB"/>
          </a:p>
        </p:txBody>
      </p:sp>
    </p:spTree>
    <p:extLst>
      <p:ext uri="{BB962C8B-B14F-4D97-AF65-F5344CB8AC3E}">
        <p14:creationId xmlns:p14="http://schemas.microsoft.com/office/powerpoint/2010/main" val="1192206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Medicines should be kept in a safe place, out of the reach and sight of children. They also need to be kept at the correct temperature and sometimes protected from light. </a:t>
            </a:r>
          </a:p>
          <a:p>
            <a:endParaRPr lang="en-GB" dirty="0"/>
          </a:p>
          <a:p>
            <a:r>
              <a:rPr lang="en-GB" dirty="0"/>
              <a:t>This slide shows the simple steps everyone can take to ensure medicines are kept safely in the home:</a:t>
            </a:r>
          </a:p>
          <a:p>
            <a:pPr marL="171450" indent="-171450">
              <a:buFont typeface="Arial" panose="020B0604020202020204" pitchFamily="34" charset="0"/>
              <a:buChar char="•"/>
            </a:pPr>
            <a:r>
              <a:rPr lang="en-GB" dirty="0"/>
              <a:t>Keep all medicines out of sight and reach of children</a:t>
            </a:r>
          </a:p>
          <a:p>
            <a:pPr marL="171450" indent="-171450">
              <a:buFont typeface="Arial" panose="020B0604020202020204" pitchFamily="34" charset="0"/>
              <a:buChar char="•"/>
            </a:pPr>
            <a:r>
              <a:rPr lang="en-GB" dirty="0"/>
              <a:t>Ensure medicines are kept at the correct temperature.</a:t>
            </a:r>
          </a:p>
        </p:txBody>
      </p:sp>
      <p:sp>
        <p:nvSpPr>
          <p:cNvPr id="4" name="Slide Number Placeholder 3"/>
          <p:cNvSpPr>
            <a:spLocks noGrp="1"/>
          </p:cNvSpPr>
          <p:nvPr>
            <p:ph type="sldNum" sz="quarter" idx="5"/>
          </p:nvPr>
        </p:nvSpPr>
        <p:spPr/>
        <p:txBody>
          <a:bodyPr/>
          <a:lstStyle/>
          <a:p>
            <a:fld id="{FE9E85CB-C68A-4775-97B0-57F9D8096EB1}" type="slidenum">
              <a:rPr lang="en-GB" smtClean="0"/>
              <a:t>10</a:t>
            </a:fld>
            <a:endParaRPr lang="en-GB"/>
          </a:p>
        </p:txBody>
      </p:sp>
    </p:spTree>
    <p:extLst>
      <p:ext uri="{BB962C8B-B14F-4D97-AF65-F5344CB8AC3E}">
        <p14:creationId xmlns:p14="http://schemas.microsoft.com/office/powerpoint/2010/main" val="1126980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D4F7-C488-47C1-82A6-407305D84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56C99A-A6CC-4AC1-A0DD-9B41009CCB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62DDBD-D5DA-4E50-9603-212464563A5B}"/>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C41CB54A-3B75-47E6-A609-2372C84F6D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E8A130-ECE7-4A2C-9253-D188BDFED05A}"/>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3870564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E81E-0957-40A0-95EC-637837BC226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9167E4-31CA-4931-B016-EEB64DCBFF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89725B-C0D8-4441-A066-E4A2C0DB3FC4}"/>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67FD4B75-4ABB-4E55-96D3-6BEFF68810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5BEB88-0177-4A5A-B097-3FC9BDA095D1}"/>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425685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163A3A-4A96-4466-9A08-86B726CF66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268831-334B-422E-9B8B-2CBC7FCEF4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B9E8FF-2254-4A03-9449-613E50776B96}"/>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E51CCFA9-58B6-466A-A6EE-C321F1052A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9719E6-5191-4950-BABF-6F69C5CB58A6}"/>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2936455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7047-E7DA-433B-A79C-CAB11B2489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1165B5-5656-40F5-9575-04059618E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E8DCE-6E8E-4AE9-9E33-0A2714C63631}"/>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1DBB55D6-BD65-43DC-86CE-842014187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FAF92C-B737-42D1-8F3A-89F01FA7539A}"/>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1495476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D2C2-2D21-42A4-ACE1-58AAA56F37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DBEEAD-7173-450A-AEB7-4153AA411B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149476-1A45-49FD-B60E-010086DC9751}"/>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976BFD29-A80C-476D-8DBC-A603BF6FC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965FC6-0EF9-47F4-BE24-490811937955}"/>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165467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25A0-D552-40DA-BB85-67ABC8AB21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4846B-E760-42F2-A0ED-42C52D68B6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2D0350-5AA0-4657-9FAB-23D49FEC52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1911CB-D347-4226-B791-B8E29DE7FC07}"/>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6" name="Footer Placeholder 5">
            <a:extLst>
              <a:ext uri="{FF2B5EF4-FFF2-40B4-BE49-F238E27FC236}">
                <a16:creationId xmlns:a16="http://schemas.microsoft.com/office/drawing/2014/main" id="{B99673F3-2C02-48B5-AC81-433DB184D2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1F229D-296E-4905-B97D-E95B0E92A7CD}"/>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357631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9430-371A-47A9-8C67-D1ABBF039A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8064A4-3A44-4BF9-BE0B-E24920260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EBBF92-7191-49DC-8475-E5B1A3491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FAF87A-32E7-4481-A1D9-C84F3E7B1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168609-9F67-4C1B-B755-87F79DA286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3982DA-1272-47CA-9EBE-D784C7644A07}"/>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8" name="Footer Placeholder 7">
            <a:extLst>
              <a:ext uri="{FF2B5EF4-FFF2-40B4-BE49-F238E27FC236}">
                <a16:creationId xmlns:a16="http://schemas.microsoft.com/office/drawing/2014/main" id="{050C3AD1-A9F0-4A2D-9E3F-045F3AFFC7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BDB460-7930-4CF0-80D3-489B5C9538C4}"/>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127972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9A9B-7AE7-43D0-874F-8AADC69AB61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86C4F4C-6EFD-4770-A98D-E120092E9083}"/>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4" name="Footer Placeholder 3">
            <a:extLst>
              <a:ext uri="{FF2B5EF4-FFF2-40B4-BE49-F238E27FC236}">
                <a16:creationId xmlns:a16="http://schemas.microsoft.com/office/drawing/2014/main" id="{A0698E6D-DB9E-4055-8019-F66946AE4F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EAFFD3-D396-4C2A-900C-12419C7B300E}"/>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47828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2C2EBA-9A50-4717-A82D-EB2C690D515C}"/>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3" name="Footer Placeholder 2">
            <a:extLst>
              <a:ext uri="{FF2B5EF4-FFF2-40B4-BE49-F238E27FC236}">
                <a16:creationId xmlns:a16="http://schemas.microsoft.com/office/drawing/2014/main" id="{550FCF81-6BC4-48CE-9AB5-0D5D34C1AA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68355C-E8C2-4E02-8AC3-C0A730CC3324}"/>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402342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245C-45A7-4D32-86B2-2BC96D019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F9DC44-5E31-48C2-8567-4A3FBD26E1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9BF43D-1E3A-4135-9498-0F2EBBF73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858E5F-CD5F-45BD-A991-EDF905D260EE}"/>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6" name="Footer Placeholder 5">
            <a:extLst>
              <a:ext uri="{FF2B5EF4-FFF2-40B4-BE49-F238E27FC236}">
                <a16:creationId xmlns:a16="http://schemas.microsoft.com/office/drawing/2014/main" id="{98C3B3E9-416E-4EF5-9E38-B2E7507440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346465-2765-4F4B-91E8-4EAB9B75D5C8}"/>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371078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4AC2-991A-423E-A8EB-3CA1A707BA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D88417-BAD1-4490-8FDF-83A2E25E8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06F7A0-C03A-4DFA-A3B8-12F0B1BEA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A93A49-296F-41FA-9704-80D84AA9EDE6}"/>
              </a:ext>
            </a:extLst>
          </p:cNvPr>
          <p:cNvSpPr>
            <a:spLocks noGrp="1"/>
          </p:cNvSpPr>
          <p:nvPr>
            <p:ph type="dt" sz="half" idx="10"/>
          </p:nvPr>
        </p:nvSpPr>
        <p:spPr/>
        <p:txBody>
          <a:bodyPr/>
          <a:lstStyle/>
          <a:p>
            <a:fld id="{36616614-E843-4B5F-80A9-E87E97B72BC4}" type="datetimeFigureOut">
              <a:rPr lang="en-GB" smtClean="0"/>
              <a:t>31/10/2021</a:t>
            </a:fld>
            <a:endParaRPr lang="en-GB"/>
          </a:p>
        </p:txBody>
      </p:sp>
      <p:sp>
        <p:nvSpPr>
          <p:cNvPr id="6" name="Footer Placeholder 5">
            <a:extLst>
              <a:ext uri="{FF2B5EF4-FFF2-40B4-BE49-F238E27FC236}">
                <a16:creationId xmlns:a16="http://schemas.microsoft.com/office/drawing/2014/main" id="{FCD1308F-0994-44A9-B702-DA515969EA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112EEB-9837-45ED-8297-7DE2BFC907DE}"/>
              </a:ext>
            </a:extLst>
          </p:cNvPr>
          <p:cNvSpPr>
            <a:spLocks noGrp="1"/>
          </p:cNvSpPr>
          <p:nvPr>
            <p:ph type="sldNum" sz="quarter" idx="12"/>
          </p:nvPr>
        </p:nvSpPr>
        <p:spPr/>
        <p:txBody>
          <a:bodyPr/>
          <a:lstStyle/>
          <a:p>
            <a:fld id="{94FF9B57-29D1-4D74-9881-FAC03133D4A2}" type="slidenum">
              <a:rPr lang="en-GB" smtClean="0"/>
              <a:t>‹#›</a:t>
            </a:fld>
            <a:endParaRPr lang="en-GB"/>
          </a:p>
        </p:txBody>
      </p:sp>
    </p:spTree>
    <p:extLst>
      <p:ext uri="{BB962C8B-B14F-4D97-AF65-F5344CB8AC3E}">
        <p14:creationId xmlns:p14="http://schemas.microsoft.com/office/powerpoint/2010/main" val="238446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9DFE36-94A4-43A2-8477-B0D466B4C5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BAA53B-5B3C-489D-9EDA-41A5D35F11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37DA96-D455-41FC-A324-8B7CF817E1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16614-E843-4B5F-80A9-E87E97B72BC4}" type="datetimeFigureOut">
              <a:rPr lang="en-GB" smtClean="0"/>
              <a:t>31/10/2021</a:t>
            </a:fld>
            <a:endParaRPr lang="en-GB"/>
          </a:p>
        </p:txBody>
      </p:sp>
      <p:sp>
        <p:nvSpPr>
          <p:cNvPr id="5" name="Footer Placeholder 4">
            <a:extLst>
              <a:ext uri="{FF2B5EF4-FFF2-40B4-BE49-F238E27FC236}">
                <a16:creationId xmlns:a16="http://schemas.microsoft.com/office/drawing/2014/main" id="{FDD171D1-958F-4F21-BE54-AD712E9BA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DD239EF-E3C7-469F-A532-6EC3A116DA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F9B57-29D1-4D74-9881-FAC03133D4A2}" type="slidenum">
              <a:rPr lang="en-GB" smtClean="0"/>
              <a:t>‹#›</a:t>
            </a:fld>
            <a:endParaRPr lang="en-GB"/>
          </a:p>
        </p:txBody>
      </p:sp>
    </p:spTree>
    <p:extLst>
      <p:ext uri="{BB962C8B-B14F-4D97-AF65-F5344CB8AC3E}">
        <p14:creationId xmlns:p14="http://schemas.microsoft.com/office/powerpoint/2010/main" val="2868616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AE17C-FDEA-7047-8A91-5CE40BBCE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3257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EC732B1-85AA-4164-B1B4-A09A1736D411}"/>
              </a:ext>
            </a:extLst>
          </p:cNvPr>
          <p:cNvSpPr txBox="1"/>
          <p:nvPr/>
        </p:nvSpPr>
        <p:spPr>
          <a:xfrm>
            <a:off x="0" y="5504821"/>
            <a:ext cx="12191999" cy="461665"/>
          </a:xfrm>
          <a:prstGeom prst="rect">
            <a:avLst/>
          </a:prstGeom>
          <a:noFill/>
        </p:spPr>
        <p:txBody>
          <a:bodyPr wrap="square" rtlCol="0">
            <a:spAutoFit/>
          </a:bodyPr>
          <a:lstStyle/>
          <a:p>
            <a:endParaRPr lang="en-GB" sz="24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0C5E06B-5D9D-ED4D-B5C6-20E594127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676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8999C0-06C8-4D48-883E-18F9A9C2E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8939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B2504D-CDF3-BE4D-9E50-4BA90144A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6011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104D79-369F-F645-8E0F-F3E3B1424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192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9AC3B3-25E7-814D-9868-B11BA8300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3159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C7C2F3-6A2C-D14D-B8CE-0E6C00E27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2507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3DAA7A-75EF-4C75-9294-844FDE8C212E}"/>
              </a:ext>
            </a:extLst>
          </p:cNvPr>
          <p:cNvSpPr>
            <a:spLocks noGrp="1"/>
          </p:cNvSpPr>
          <p:nvPr>
            <p:ph idx="1"/>
          </p:nvPr>
        </p:nvSpPr>
        <p:spPr/>
        <p:txBody>
          <a:bodyPr/>
          <a:lstStyle/>
          <a:p>
            <a:pPr marL="0" indent="0">
              <a:buNone/>
            </a:pPr>
            <a:r>
              <a:rPr lang="en-GB" dirty="0">
                <a:solidFill>
                  <a:srgbClr val="000000"/>
                </a:solidFill>
                <a:latin typeface="Calibri" panose="020F0502020204030204" pitchFamily="34" charset="0"/>
              </a:rPr>
              <a:t>			</a:t>
            </a:r>
            <a:endParaRPr lang="en-GB" sz="4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AA70BC0-18DC-4916-AE9D-3B05EEB1064D}"/>
              </a:ext>
            </a:extLst>
          </p:cNvPr>
          <p:cNvSpPr txBox="1"/>
          <p:nvPr/>
        </p:nvSpPr>
        <p:spPr>
          <a:xfrm>
            <a:off x="2359153" y="5026555"/>
            <a:ext cx="184731" cy="369332"/>
          </a:xfrm>
          <a:prstGeom prst="rect">
            <a:avLst/>
          </a:prstGeom>
          <a:noFill/>
        </p:spPr>
        <p:txBody>
          <a:bodyPr wrap="none" rtlCol="0">
            <a:spAutoFit/>
          </a:bodyPr>
          <a:lstStyle/>
          <a:p>
            <a:endParaRPr lang="en-GB"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2BEF499-B4DA-8341-965B-FC0635959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532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D221E0-7F1B-1A49-AA81-7E51ABF8A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014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AD95F2-7C2C-8B40-9D5D-B824C5E87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Medication Safety Animation (1).mov" descr="Medication Safety Animation (1).mov">
            <a:hlinkClick r:id="" action="ppaction://media"/>
            <a:extLst>
              <a:ext uri="{FF2B5EF4-FFF2-40B4-BE49-F238E27FC236}">
                <a16:creationId xmlns:a16="http://schemas.microsoft.com/office/drawing/2014/main" id="{E0626381-8177-7E45-A97F-D5DBEF08DE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228056" y="1253331"/>
            <a:ext cx="7735887" cy="4351338"/>
          </a:xfrm>
        </p:spPr>
      </p:pic>
    </p:spTree>
    <p:extLst>
      <p:ext uri="{BB962C8B-B14F-4D97-AF65-F5344CB8AC3E}">
        <p14:creationId xmlns:p14="http://schemas.microsoft.com/office/powerpoint/2010/main" val="94540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3817</TotalTime>
  <Words>1095</Words>
  <Application>Microsoft Macintosh PowerPoint</Application>
  <PresentationFormat>Widescreen</PresentationFormat>
  <Paragraphs>68</Paragraphs>
  <Slides>10</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a  Community Pharmacist</dc:title>
  <dc:creator>Joanna Dowd</dc:creator>
  <cp:lastModifiedBy>Roisin McAuley</cp:lastModifiedBy>
  <cp:revision>93</cp:revision>
  <cp:lastPrinted>2021-02-19T16:16:36Z</cp:lastPrinted>
  <dcterms:created xsi:type="dcterms:W3CDTF">2020-11-01T22:40:05Z</dcterms:created>
  <dcterms:modified xsi:type="dcterms:W3CDTF">2021-10-31T22:58:21Z</dcterms:modified>
</cp:coreProperties>
</file>